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307" r:id="rId4"/>
    <p:sldId id="337" r:id="rId5"/>
    <p:sldId id="308" r:id="rId6"/>
    <p:sldId id="293" r:id="rId7"/>
    <p:sldId id="306" r:id="rId8"/>
    <p:sldId id="266" r:id="rId9"/>
    <p:sldId id="283" r:id="rId10"/>
    <p:sldId id="309" r:id="rId11"/>
    <p:sldId id="294" r:id="rId12"/>
    <p:sldId id="271" r:id="rId13"/>
    <p:sldId id="287" r:id="rId14"/>
    <p:sldId id="284" r:id="rId15"/>
    <p:sldId id="285" r:id="rId16"/>
    <p:sldId id="311" r:id="rId17"/>
    <p:sldId id="290" r:id="rId18"/>
    <p:sldId id="292" r:id="rId19"/>
    <p:sldId id="291" r:id="rId20"/>
    <p:sldId id="312" r:id="rId21"/>
    <p:sldId id="295" r:id="rId22"/>
    <p:sldId id="296" r:id="rId23"/>
    <p:sldId id="297" r:id="rId24"/>
    <p:sldId id="330" r:id="rId25"/>
    <p:sldId id="298" r:id="rId26"/>
    <p:sldId id="299" r:id="rId27"/>
    <p:sldId id="300" r:id="rId28"/>
    <p:sldId id="301" r:id="rId29"/>
    <p:sldId id="325" r:id="rId30"/>
    <p:sldId id="326" r:id="rId31"/>
    <p:sldId id="302" r:id="rId32"/>
    <p:sldId id="303" r:id="rId33"/>
    <p:sldId id="316" r:id="rId34"/>
    <p:sldId id="324" r:id="rId35"/>
    <p:sldId id="313" r:id="rId36"/>
    <p:sldId id="288" r:id="rId37"/>
    <p:sldId id="305" r:id="rId38"/>
    <p:sldId id="304" r:id="rId39"/>
    <p:sldId id="318" r:id="rId40"/>
    <p:sldId id="331" r:id="rId41"/>
    <p:sldId id="332" r:id="rId42"/>
    <p:sldId id="315" r:id="rId43"/>
    <p:sldId id="274" r:id="rId44"/>
    <p:sldId id="275" r:id="rId45"/>
    <p:sldId id="333" r:id="rId46"/>
    <p:sldId id="281" r:id="rId47"/>
    <p:sldId id="277" r:id="rId48"/>
    <p:sldId id="334" r:id="rId49"/>
    <p:sldId id="335" r:id="rId50"/>
    <p:sldId id="336" r:id="rId51"/>
    <p:sldId id="265" r:id="rId5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9D5"/>
    <a:srgbClr val="ED7D31"/>
    <a:srgbClr val="1E1E1E"/>
    <a:srgbClr val="1F1F1F"/>
    <a:srgbClr val="C3002F"/>
    <a:srgbClr val="73AA63"/>
    <a:srgbClr val="102A6A"/>
    <a:srgbClr val="0070C0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1331-4CB1-4D34-B67E-1446D952C707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8DB0-8A12-4886-8831-653A75F2047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4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3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132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1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813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19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79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96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27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63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2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803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604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58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63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146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66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917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826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16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6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992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021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51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162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04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350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417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98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630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685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24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158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671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805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18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29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103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6080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020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7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144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20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0975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728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63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21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1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11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5BB-460B-4A41-9C08-A99758F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E41E-05F2-4717-BCD8-513E4DF5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9F16-423F-4213-A804-EDC7D818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C292-5BF1-4A65-BF2B-507C355E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9332-9A6E-4FB7-9624-F418938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56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659-9A49-4382-9DCE-4CD8C86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B6B3B-ED53-420D-8092-9556235D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589-8F2C-46F8-9501-FF34153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425B-C763-47B6-BC60-A203B47E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6EB-0BBD-4213-9E26-58647CC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13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FA8C1-2814-4239-8AC2-93FB918E4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1CB92-E938-4B0B-A648-CF8A89803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0CD9-17FA-4D23-AEA8-F92F6882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668-7759-4FB7-9A6C-875807CA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0A20-94D5-489E-B1BE-247BDFF9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1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9A9E-252D-4CE5-9418-7C4FC9EE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F0BA-EF59-4DAA-B3E4-65DA32A1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B566-0F1C-4F2D-A6CC-956FF7D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12B40-615D-4FD1-82C9-F3B06AC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B8E5-1DA7-4C42-9D0A-F49CFB5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3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52B3-586B-4A4C-BEDD-0DCE7F92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48332-335A-49FA-8AE4-B0877BD0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156-0BFF-4075-A9C6-E30AE469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109A-7405-4BB6-A30E-A0DC8ED8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2631-8C81-4440-BAF6-5305CC4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021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D539-6EDD-499D-BD7F-8EBC02D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304F-8FD1-470A-B54D-A3552D13E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CE95-6703-4ABE-90DD-C1BC93E6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5C21-19FE-42C6-B60F-4F188AE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C9291-AB58-4D34-A430-BDE33412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0CC9-3469-489B-9989-5F468421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4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52B-1864-46E1-BF2E-DCEF4ABD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100-F1D4-4D21-9D22-ED8474F65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C686-6860-4D5C-A22E-F8A7412B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24C35-982F-4952-99A6-EC9A64FF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74277-234B-4500-8F95-29852F5DC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CE05-1323-491E-895B-2251640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839FC-611B-4888-8715-AAC89A67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2F13-424D-43D0-8541-2EF67DE7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8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521-BD41-4741-997E-82362D9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05FE-6BF9-4A34-B6FC-2CDEBCC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6862-4611-428A-BEC8-96F3B39C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1A73-C766-479C-9952-1FBB5DE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5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23D7-D6A5-418C-BD4E-C84BDE2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5D03-06E1-4B69-A64B-B4F04051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6C8B-55C8-460B-857F-5DED558E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8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511-DD8C-48A7-B2B4-3D5DBE7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FE24-CA8F-43C1-A806-F6CC6815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54BE-BDC4-4DDD-901F-0AD227C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F03EF-EF6B-4F90-8460-034906B2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BB36-6EAF-4CEA-BC06-CB9D741E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18D0-6EA1-4359-B221-0804DC33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8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5B2-805B-4BA7-9F56-2EC9E94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08067-68CB-4C6B-9ED3-88A72B3D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C7C0-B343-4CC1-8959-1B035CE7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713C6-0717-4D30-8C8B-D4EC590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39AF-F540-4BB7-8DB6-0B7D6D7B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0717-DD4A-4F32-A0F8-3F6D1DD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7CABB-45AC-4A9D-874A-6BD1DFD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1466-4DAA-4E05-9793-A144CFB8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22D1-AB17-4152-A47F-7AABE201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D49F-4A17-4C92-B1B1-C04356A7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5203-0E04-48BB-8D99-8A8924B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5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ngular.io/guide/interpolati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angular.io/guide/user-input#binding-to-user-input-event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.io/guide/property-bindin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angular.io/guide/interpol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.io/guide/user-input#binding-to-user-input-events" TargetMode="External"/><Relationship Id="rId5" Type="http://schemas.openxmlformats.org/officeDocument/2006/relationships/hyperlink" Target="https://angular.io/guide/property-binding" TargetMode="Externa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.io/guide/built-in-directives#ngIf" TargetMode="External"/><Relationship Id="rId5" Type="http://schemas.openxmlformats.org/officeDocument/2006/relationships/hyperlink" Target="https://angular.io/guide/built-in-directives#ngFor" TargetMode="Externa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94208"/>
            <a:ext cx="9144000" cy="9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www.singulartech.ai</a:t>
            </a:r>
            <a:endParaRPr dirty="0"/>
          </a:p>
        </p:txBody>
      </p:sp>
      <p:pic>
        <p:nvPicPr>
          <p:cNvPr id="86" name="Google Shape;86;p1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06" y="2740306"/>
            <a:ext cx="7778187" cy="137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2</a:t>
            </a:r>
            <a:r>
              <a:rPr lang="es-PE" sz="6600" b="1" dirty="0" smtClean="0">
                <a:solidFill>
                  <a:schemeClr val="bg1"/>
                </a:solidFill>
              </a:rPr>
              <a:t>. ESCENARIO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1133856"/>
            <a:ext cx="10537788" cy="74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Escenario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Eres un desarrollador web y estás a cargo del mantenimiento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aplicaciones web de tu compañía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este ejercicio, necesitas crear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 aplicación web en Angular para consumir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teléfonos.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Necesitas aplicar los conceptos básicos de Angular y construir la aplicación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 manera que sea extensible e intuitiva.</a:t>
            </a: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9" name="Google Shape;166;p8"/>
          <p:cNvSpPr txBox="1"/>
          <p:nvPr/>
        </p:nvSpPr>
        <p:spPr>
          <a:xfrm>
            <a:off x="827105" y="3615681"/>
            <a:ext cx="10537788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Objetivo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258823" y="4429681"/>
            <a:ext cx="9674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Construir una aplicación de Angular con las características básicas cómo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Modularización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Formularios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Consumo de Apis y Seguridad.</a:t>
            </a:r>
          </a:p>
        </p:txBody>
      </p:sp>
    </p:spTree>
    <p:extLst>
      <p:ext uri="{BB962C8B-B14F-4D97-AF65-F5344CB8AC3E}">
        <p14:creationId xmlns:p14="http://schemas.microsoft.com/office/powerpoint/2010/main" val="2814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F1F1F"/>
          </a:solidFill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Preparación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Entorno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30751" y="2472965"/>
            <a:ext cx="47183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npm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-g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@angular/cli</a:t>
            </a:r>
          </a:p>
        </p:txBody>
      </p:sp>
      <p:sp>
        <p:nvSpPr>
          <p:cNvPr id="3" name="Rectangle 2"/>
          <p:cNvSpPr/>
          <p:nvPr/>
        </p:nvSpPr>
        <p:spPr>
          <a:xfrm>
            <a:off x="5010028" y="3156306"/>
            <a:ext cx="217194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53" y="3839647"/>
            <a:ext cx="6144199" cy="2519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0822" y="1877752"/>
            <a:ext cx="3345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chemeClr val="accent1"/>
                </a:solidFill>
              </a:rPr>
              <a:t>https://nodejs.org/en/download/</a:t>
            </a:r>
          </a:p>
        </p:txBody>
      </p:sp>
    </p:spTree>
    <p:extLst>
      <p:ext uri="{BB962C8B-B14F-4D97-AF65-F5344CB8AC3E}">
        <p14:creationId xmlns:p14="http://schemas.microsoft.com/office/powerpoint/2010/main" val="30524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3160" y="1890036"/>
            <a:ext cx="734567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new angular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-o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Singular.Demo.Web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-f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net6.0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160" y="2660997"/>
            <a:ext cx="7345676" cy="34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Package.json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38" y="2014872"/>
            <a:ext cx="7294294" cy="42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angular.json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15" y="1877752"/>
            <a:ext cx="5588968" cy="44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3</a:t>
            </a:r>
            <a:r>
              <a:rPr lang="es-PE" sz="6600" b="1" dirty="0" smtClean="0">
                <a:solidFill>
                  <a:schemeClr val="bg1"/>
                </a:solidFill>
              </a:rPr>
              <a:t>. MODULES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aplicaciones de Angular son modulares, los módulos de Angular se administran bajo el sistema modular de Angular llamado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NgModule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para declarar un módulo de Angular se agrega un “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llamado </a:t>
            </a:r>
            <a:r>
              <a:rPr lang="es-PE" sz="1600" b="1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</a:t>
            </a:r>
            <a:r>
              <a:rPr lang="es-PE" sz="1600" b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NgModule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(),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cual es una función que inicializa las siguientes propiedades del módulo.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1070"/>
              </p:ext>
            </p:extLst>
          </p:nvPr>
        </p:nvGraphicFramePr>
        <p:xfrm>
          <a:off x="1188720" y="3083436"/>
          <a:ext cx="10176173" cy="302009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572769">
                  <a:extLst>
                    <a:ext uri="{9D8B030D-6E8A-4147-A177-3AD203B41FA5}">
                      <a16:colId xmlns:a16="http://schemas.microsoft.com/office/drawing/2014/main" val="3111104958"/>
                    </a:ext>
                  </a:extLst>
                </a:gridCol>
                <a:gridCol w="8603404">
                  <a:extLst>
                    <a:ext uri="{9D8B030D-6E8A-4147-A177-3AD203B41FA5}">
                      <a16:colId xmlns:a16="http://schemas.microsoft.com/office/drawing/2014/main" val="3379950137"/>
                    </a:ext>
                  </a:extLst>
                </a:gridCol>
              </a:tblGrid>
              <a:tr h="290292"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extLst>
                  <a:ext uri="{0D108BD9-81ED-4DB2-BD59-A6C34878D82A}">
                    <a16:rowId xmlns:a16="http://schemas.microsoft.com/office/drawing/2014/main" val="643140248"/>
                  </a:ext>
                </a:extLst>
              </a:tr>
              <a:tr h="404786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declarations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Los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4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4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y Pipes que pertenecen al módulo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2539574708"/>
                  </a:ext>
                </a:extLst>
              </a:tr>
              <a:tr h="378138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exports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El sub set de declaraciones que deben ser visibles o pueden ser utilizadas en las plantillas de otros módulos..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2915614050"/>
                  </a:ext>
                </a:extLst>
              </a:tr>
              <a:tr h="580583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imports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Otros módulos cuyas clases exportadas son necesarias para ser utilizadas en los 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Components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o plantillas de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este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módulo.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1178664719"/>
                  </a:ext>
                </a:extLst>
              </a:tr>
              <a:tr h="580583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providers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Lista de servicios del modulo que contribuyen a la lista global de servicios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 Los servicios declarados en esta sección puede ser utilizados desde cualquier parte de la aplicación. (También se pueden especificar a nivel de componente)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1678085298"/>
                  </a:ext>
                </a:extLst>
              </a:tr>
              <a:tr h="687078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bootstrap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La vista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principal de la aplicación,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llamado 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root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, que contiene todas las demás vistas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 la aplicación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 Sólo el modulo 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root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debe contener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esta declaración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39894473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0553" y="6428232"/>
            <a:ext cx="306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https://angular.io/guide/architecture-modules</a:t>
            </a:r>
          </a:p>
        </p:txBody>
      </p:sp>
    </p:spTree>
    <p:extLst>
      <p:ext uri="{BB962C8B-B14F-4D97-AF65-F5344CB8AC3E}">
        <p14:creationId xmlns:p14="http://schemas.microsoft.com/office/powerpoint/2010/main" val="38232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Modules &amp; Components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módulos de Angular proveen un contexto de compilación para sus componentes. El modulo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root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siempre tiene un componente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root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es creado al momento de iniciar la aplicación pero cualquier módulo puede incluir componentes adicionales que pueden ser cargados a través del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creados a través de declaraciones en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Los componentes que pertenecen a un módulo comparten un contexto de compilación.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1026" name="Picture 2" descr="Component compilation con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7" y="3574330"/>
            <a:ext cx="7557293" cy="25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0553" y="6428232"/>
            <a:ext cx="306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https://angular.io/guide/architecture-modules</a:t>
            </a:r>
          </a:p>
        </p:txBody>
      </p:sp>
    </p:spTree>
    <p:extLst>
      <p:ext uri="{BB962C8B-B14F-4D97-AF65-F5344CB8AC3E}">
        <p14:creationId xmlns:p14="http://schemas.microsoft.com/office/powerpoint/2010/main" val="37496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Generación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endParaRPr lang="en-US" sz="6000" b="1" dirty="0">
              <a:solidFill>
                <a:srgbClr val="102A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 puede agregar un módulo de Angular al módulo principal usando el cliente de Angular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86858" y="2375597"/>
            <a:ext cx="621827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generate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module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phones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--flat --module=app</a:t>
            </a:r>
            <a:endParaRPr lang="es-PE" dirty="0">
              <a:solidFill>
                <a:srgbClr val="E5E5E5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88757"/>
              </p:ext>
            </p:extLst>
          </p:nvPr>
        </p:nvGraphicFramePr>
        <p:xfrm>
          <a:off x="2986858" y="3084851"/>
          <a:ext cx="6218271" cy="134443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640006">
                  <a:extLst>
                    <a:ext uri="{9D8B030D-6E8A-4147-A177-3AD203B41FA5}">
                      <a16:colId xmlns:a16="http://schemas.microsoft.com/office/drawing/2014/main" val="538254777"/>
                    </a:ext>
                  </a:extLst>
                </a:gridCol>
                <a:gridCol w="4578265">
                  <a:extLst>
                    <a:ext uri="{9D8B030D-6E8A-4147-A177-3AD203B41FA5}">
                      <a16:colId xmlns:a16="http://schemas.microsoft.com/office/drawing/2014/main" val="414125126"/>
                    </a:ext>
                  </a:extLst>
                </a:gridCol>
              </a:tblGrid>
              <a:tr h="213304"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effectLst/>
                        </a:rPr>
                        <a:t>PARÁMETRO</a:t>
                      </a:r>
                      <a:endParaRPr lang="es-PE" sz="1400" b="1" cap="all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effectLst/>
                        </a:rPr>
                        <a:t>detalles</a:t>
                      </a:r>
                      <a:endParaRPr lang="es-PE" sz="1400" b="1" cap="all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extLst>
                  <a:ext uri="{0D108BD9-81ED-4DB2-BD59-A6C34878D82A}">
                    <a16:rowId xmlns:a16="http://schemas.microsoft.com/office/drawing/2014/main" val="3543426025"/>
                  </a:ext>
                </a:extLst>
              </a:tr>
              <a:tr h="426609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dirty="0" smtClean="0">
                          <a:effectLst/>
                        </a:rPr>
                        <a:t>--flat</a:t>
                      </a:r>
                      <a:endParaRPr lang="es-PE" sz="1400" b="0" dirty="0"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effectLst/>
                        </a:rPr>
                        <a:t>Crea</a:t>
                      </a:r>
                      <a:r>
                        <a:rPr lang="es-PE" sz="1400" baseline="0" noProof="0" dirty="0" smtClean="0">
                          <a:effectLst/>
                        </a:rPr>
                        <a:t> el archivo en </a:t>
                      </a:r>
                      <a:r>
                        <a:rPr lang="es-PE" sz="1400" baseline="0" noProof="0" dirty="0" err="1" smtClean="0">
                          <a:effectLst/>
                        </a:rPr>
                        <a:t>src</a:t>
                      </a:r>
                      <a:r>
                        <a:rPr lang="es-PE" sz="1400" baseline="0" noProof="0" dirty="0" smtClean="0">
                          <a:effectLst/>
                        </a:rPr>
                        <a:t>/app en lugar de su propio folder</a:t>
                      </a:r>
                      <a:r>
                        <a:rPr lang="es-PE" sz="1400" noProof="0" dirty="0" smtClean="0">
                          <a:effectLst/>
                        </a:rPr>
                        <a:t>.</a:t>
                      </a:r>
                      <a:endParaRPr lang="es-PE" sz="1400" b="0" noProof="0" dirty="0"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3199101889"/>
                  </a:ext>
                </a:extLst>
              </a:tr>
              <a:tr h="575365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dirty="0" smtClean="0">
                          <a:effectLst/>
                        </a:rPr>
                        <a:t>--module=app</a:t>
                      </a:r>
                      <a:endParaRPr lang="es-PE" sz="1400" b="0" dirty="0"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0" noProof="0" dirty="0" smtClean="0">
                          <a:effectLst/>
                        </a:rPr>
                        <a:t>Se usa</a:t>
                      </a:r>
                      <a:r>
                        <a:rPr lang="es-PE" sz="1400" b="0" baseline="0" noProof="0" dirty="0" smtClean="0">
                          <a:effectLst/>
                        </a:rPr>
                        <a:t> para registrar el </a:t>
                      </a:r>
                      <a:r>
                        <a:rPr lang="es-PE" sz="1400" b="0" baseline="0" noProof="0" dirty="0" err="1" smtClean="0">
                          <a:effectLst/>
                        </a:rPr>
                        <a:t>import</a:t>
                      </a:r>
                      <a:r>
                        <a:rPr lang="es-PE" sz="1400" b="0" baseline="0" noProof="0" dirty="0" smtClean="0">
                          <a:effectLst/>
                        </a:rPr>
                        <a:t> del módulo en el archivo </a:t>
                      </a:r>
                      <a:r>
                        <a:rPr lang="es-PE" sz="1400" b="0" baseline="0" noProof="0" dirty="0" err="1" smtClean="0">
                          <a:effectLst/>
                        </a:rPr>
                        <a:t>AppModule</a:t>
                      </a:r>
                      <a:r>
                        <a:rPr lang="es-PE" sz="1400" b="0" baseline="0" noProof="0" dirty="0" smtClean="0">
                          <a:effectLst/>
                        </a:rPr>
                        <a:t> que contiene el módulo principal</a:t>
                      </a:r>
                      <a:endParaRPr lang="es-PE" sz="1400" b="0" noProof="0" dirty="0"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213735459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0553" y="6428232"/>
            <a:ext cx="306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https://angular.io/guide/architecture-modules</a:t>
            </a:r>
          </a:p>
        </p:txBody>
      </p:sp>
    </p:spTree>
    <p:extLst>
      <p:ext uri="{BB962C8B-B14F-4D97-AF65-F5344CB8AC3E}">
        <p14:creationId xmlns:p14="http://schemas.microsoft.com/office/powerpoint/2010/main" val="30792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5773836" y="1568892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E6D7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Angular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095998" y="2937448"/>
            <a:ext cx="5257799" cy="116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s-PE" sz="1400" b="1" dirty="0" smtClean="0">
                <a:solidFill>
                  <a:srgbClr val="05E6D7"/>
                </a:solidFill>
                <a:latin typeface="Poppins SemiBold"/>
                <a:ea typeface="Poppins SemiBold"/>
                <a:cs typeface="Poppins SemiBold"/>
                <a:sym typeface="Poppins Light"/>
              </a:rPr>
              <a:t>Angular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plataforma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muy utilizada de desarrollo de aplicaciones Single Page eficientes y sofisticadas que está soportada por la comunidad de desarrolladores de Google.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Google Shape;93;p2"/>
          <p:cNvSpPr txBox="1">
            <a:spLocks/>
          </p:cNvSpPr>
          <p:nvPr/>
        </p:nvSpPr>
        <p:spPr>
          <a:xfrm>
            <a:off x="8418573" y="5962963"/>
            <a:ext cx="2855979" cy="392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None/>
            </a:pP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por: Singular </a:t>
            </a:r>
            <a:r>
              <a:rPr lang="es-PE" sz="1400" dirty="0" err="1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26" name="Picture 2" descr="Archivo:Angular full color logo.svg - Wikipedia, la enciclopedia libr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23" y="3086951"/>
            <a:ext cx="1056638" cy="10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4</a:t>
            </a:r>
            <a:r>
              <a:rPr lang="es-PE" sz="6600" b="1" dirty="0" smtClean="0">
                <a:solidFill>
                  <a:schemeClr val="bg1"/>
                </a:solidFill>
              </a:rPr>
              <a:t>. COMPONENTS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componente controla una sección de la pantalla denominada View. Una vista está compuesta por un componente y una plantilla (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). Un componente se define agregando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 una clase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el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</a:t>
            </a: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que es una función que inicializa las propiedades o metadatos, entre las principales propiedad están la plantilla y el selector. Se define la lógica del componente en la clase y se interactúa con la plantilla mediante funciones y propiedades.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219853"/>
              </p:ext>
            </p:extLst>
          </p:nvPr>
        </p:nvGraphicFramePr>
        <p:xfrm>
          <a:off x="1034305" y="3574330"/>
          <a:ext cx="10123377" cy="22414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9554">
                  <a:extLst>
                    <a:ext uri="{9D8B030D-6E8A-4147-A177-3AD203B41FA5}">
                      <a16:colId xmlns:a16="http://schemas.microsoft.com/office/drawing/2014/main" val="780976544"/>
                    </a:ext>
                  </a:extLst>
                </a:gridCol>
                <a:gridCol w="7573823">
                  <a:extLst>
                    <a:ext uri="{9D8B030D-6E8A-4147-A177-3AD203B41FA5}">
                      <a16:colId xmlns:a16="http://schemas.microsoft.com/office/drawing/2014/main" val="409533796"/>
                    </a:ext>
                  </a:extLst>
                </a:gridCol>
              </a:tblGrid>
              <a:tr h="253560"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OPCIÓN DE CONFIGURACIÓN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extLst>
                  <a:ext uri="{0D108BD9-81ED-4DB2-BD59-A6C34878D82A}">
                    <a16:rowId xmlns:a16="http://schemas.microsoft.com/office/drawing/2014/main" val="847297401"/>
                  </a:ext>
                </a:extLst>
              </a:tr>
              <a:tr h="507119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>
                          <a:solidFill>
                            <a:srgbClr val="102A6A"/>
                          </a:solidFill>
                          <a:effectLst/>
                        </a:rPr>
                        <a:t>selector</a:t>
                      </a: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Un selector CSS que especifica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s-PE" sz="14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tag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con el que se puede crear e insertar una instancia del componente en la plantilla de cualquier otro componente en el que se quiera reutilizar. 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4020060734"/>
                  </a:ext>
                </a:extLst>
              </a:tr>
              <a:tr h="681904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>
                          <a:solidFill>
                            <a:srgbClr val="102A6A"/>
                          </a:solidFill>
                          <a:effectLst/>
                        </a:rPr>
                        <a:t>templateUrl</a:t>
                      </a: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La ruta relativa del archivo que contiene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la plantilla HTML del componente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 Alternativamente, se pueden especificar plantillas HTML directamente sin necesidad de un archivo externo mediante la propiedad </a:t>
                      </a:r>
                      <a:r>
                        <a:rPr lang="es-PE" sz="1400" i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template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 Esta plantilla define la vista del componente.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52131808"/>
                  </a:ext>
                </a:extLst>
              </a:tr>
              <a:tr h="480433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providers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Un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arreglo de servicios que el componente requiere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29024057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4712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 puede agregar rutas navegación al módulo principal usando el cliente de Angular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5282" y="2404781"/>
            <a:ext cx="682142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ng 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generate component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phones-list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n-US" dirty="0" smtClean="0">
                <a:solidFill>
                  <a:srgbClr val="666666"/>
                </a:solidFill>
                <a:latin typeface="Consolas" panose="020B0609020204030204" pitchFamily="49" charset="0"/>
              </a:rPr>
              <a:t>module=phones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27" y="3116624"/>
            <a:ext cx="5355046" cy="3398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25" y="3116624"/>
            <a:ext cx="3633270" cy="3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Templates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6388608" y="1859990"/>
            <a:ext cx="4604658" cy="410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es código HTML que le especifica al motor de Angular como se debe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renderizar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componente.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vistas, que están definidas por 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se ordenan jerárquicamente, lo que permite modificar, mostrar u ocultar secciones enteras en una página. El componente también puede definir una jerarquía de vistas que puede contener muchos más componentes embebidos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3074" name="Picture 2" descr="Component tr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54" y="2811066"/>
            <a:ext cx="3861247" cy="297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06334" y="1872366"/>
            <a:ext cx="4747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vista de un </a:t>
            </a:r>
            <a:r>
              <a:rPr lang="es-PE" sz="1600" i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 define mediante un </a:t>
            </a:r>
            <a:r>
              <a:rPr lang="es-PE" sz="1600" i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36428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54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Templates Design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44134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Cómo referencia de diseño, la plantilla de proyecto de Visual Studio se utiliza </a:t>
            </a:r>
            <a:r>
              <a:rPr lang="es-PE" sz="15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</a:t>
            </a:r>
            <a:r>
              <a:rPr lang="es-PE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ootstrap</a:t>
            </a:r>
            <a:r>
              <a:rPr lang="es-PE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como framework por defecto</a:t>
            </a:r>
            <a:r>
              <a:rPr lang="en-US" sz="15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el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Vistas. Bootstrap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framework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más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popular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cuanto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ya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sea individual o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base para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otros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frameworks y </a:t>
            </a:r>
            <a:r>
              <a:rPr lang="es-PE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soporta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también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responsivo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5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553" y="6424281"/>
            <a:ext cx="4507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https://getbootstrap.com/docs/4.0/layout/grid/</a:t>
            </a:r>
          </a:p>
        </p:txBody>
      </p:sp>
      <p:pic>
        <p:nvPicPr>
          <p:cNvPr id="1028" name="Picture 4" descr="https://themes.getbootstrap.com/wp-content/uploads/2018/07/hyper-shot-1200x900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823" y="2609850"/>
            <a:ext cx="4688069" cy="35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46" y="2972482"/>
            <a:ext cx="5373413" cy="30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Syntax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069722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El código de 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es similar al código HTML, excepto porque tiene incluida sintaxis Angular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730760"/>
              </p:ext>
            </p:extLst>
          </p:nvPr>
        </p:nvGraphicFramePr>
        <p:xfrm>
          <a:off x="1034310" y="2325938"/>
          <a:ext cx="10123377" cy="3881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1538">
                  <a:extLst>
                    <a:ext uri="{9D8B030D-6E8A-4147-A177-3AD203B41FA5}">
                      <a16:colId xmlns:a16="http://schemas.microsoft.com/office/drawing/2014/main" val="780976544"/>
                    </a:ext>
                  </a:extLst>
                </a:gridCol>
                <a:gridCol w="7801839">
                  <a:extLst>
                    <a:ext uri="{9D8B030D-6E8A-4147-A177-3AD203B41FA5}">
                      <a16:colId xmlns:a16="http://schemas.microsoft.com/office/drawing/2014/main" val="409533796"/>
                    </a:ext>
                  </a:extLst>
                </a:gridCol>
              </a:tblGrid>
              <a:tr h="287309">
                <a:tc>
                  <a:txBody>
                    <a:bodyPr/>
                    <a:lstStyle/>
                    <a:p>
                      <a:pPr algn="l"/>
                      <a:r>
                        <a:rPr lang="es-PE" sz="13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endParaRPr lang="es-PE" sz="13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3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3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extLst>
                  <a:ext uri="{0D108BD9-81ED-4DB2-BD59-A6C34878D82A}">
                    <a16:rowId xmlns:a16="http://schemas.microsoft.com/office/drawing/2014/main" val="847297401"/>
                  </a:ext>
                </a:extLst>
              </a:tr>
              <a:tr h="376569"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Elementos</a:t>
                      </a:r>
                      <a:r>
                        <a:rPr lang="es-PE" sz="1300" b="1" baseline="0" dirty="0" smtClean="0">
                          <a:solidFill>
                            <a:srgbClr val="102A6A"/>
                          </a:solidFill>
                          <a:effectLst/>
                        </a:rPr>
                        <a:t> HTML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endParaRPr lang="es-PE" sz="13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Elementos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comunes HTML como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&lt;div&gt;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&lt;input&gt;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ul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&gt;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etc</a:t>
                      </a:r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300" baseline="0" noProof="0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4020060734"/>
                  </a:ext>
                </a:extLst>
              </a:tr>
              <a:tr h="535702"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Built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-in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endParaRPr lang="es-PE" sz="13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Directivas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 Angular de control de flujo por ejemplo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*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ngIf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*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ngFor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*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ngSwitch</a:t>
                      </a:r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Las directivas permiten mostrar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ocultar, o iterar elementos para construir colecciones de elementos </a:t>
                      </a:r>
                      <a:r>
                        <a:rPr lang="es-PE" sz="13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html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u otras vistas.</a:t>
                      </a:r>
                      <a:endParaRPr lang="es-PE" sz="1300" noProof="0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52131808"/>
                  </a:ext>
                </a:extLst>
              </a:tr>
              <a:tr h="599410"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Attribute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endParaRPr lang="es-PE" sz="13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Directivas angular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diseñadas para hacer referencia a las propiedades por ejemplo:</a:t>
                      </a:r>
                      <a:endParaRPr lang="es-PE" sz="1300" b="0" noProof="0" dirty="0" smtClean="0">
                        <a:solidFill>
                          <a:srgbClr val="102A6A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NgClass</a:t>
                      </a:r>
                      <a:r>
                        <a:rPr lang="en-US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: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	Para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agregar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o remover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clases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CSS al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t"/>
                      <a:r>
                        <a:rPr lang="en-US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NgStyle</a:t>
                      </a:r>
                      <a:r>
                        <a:rPr lang="en-US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: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	Para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agregar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o remover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estilos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HTML al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t"/>
                      <a:r>
                        <a:rPr lang="en-US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NgModel</a:t>
                      </a:r>
                      <a:r>
                        <a:rPr lang="en-US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: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	Para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especificar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la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componente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que se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enlaza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al valor de un input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3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290240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Structural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endParaRPr lang="es-PE" sz="1300" b="1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Directivas personalizadas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para control de flujo similares a las directivas </a:t>
                      </a:r>
                      <a:r>
                        <a:rPr lang="es-PE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Built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-in</a:t>
                      </a:r>
                      <a:endParaRPr lang="es-PE" sz="13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2255269988"/>
                  </a:ext>
                </a:extLst>
              </a:tr>
              <a:tr h="44595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Data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Binding</a:t>
                      </a:r>
                      <a:endParaRPr lang="es-PE" sz="1300" b="1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Similar a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la directiva 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NgModel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pero de una forma más declarativa para propiedades, por ejemplo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{{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title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}}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también puede contener declaraciones de eventos por ejemplo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(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click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)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(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blur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)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etc.</a:t>
                      </a:r>
                      <a:endParaRPr lang="es-PE" sz="13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3975963825"/>
                  </a:ext>
                </a:extLst>
              </a:tr>
              <a:tr h="44595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Components</a:t>
                      </a:r>
                      <a:endParaRPr lang="es-PE" sz="1300" b="1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Referencias a otros componentes, por ejemplo </a:t>
                      </a:r>
                      <a:r>
                        <a:rPr lang="es-PE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&lt;app-</a:t>
                      </a:r>
                      <a:r>
                        <a:rPr lang="es-PE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phones</a:t>
                      </a:r>
                      <a:r>
                        <a:rPr lang="es-PE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-</a:t>
                      </a:r>
                      <a:r>
                        <a:rPr lang="es-PE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list</a:t>
                      </a:r>
                      <a:r>
                        <a:rPr lang="es-PE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&gt;.</a:t>
                      </a:r>
                      <a:endParaRPr lang="es-PE" sz="1300" b="1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80871273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417802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069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soporta Data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(Enlace de datos) bidireccional. Sin un framework los desarrolladores tendrían que actualizar manualmente los datos en HTML, gracias a Angular se puede enlazar los datos mostrados en la plantilla usando propiedades del componente y se pueden actualizar propiedades desde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hacia las propiedades.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1026" name="Picture 2" descr="Data Bin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7" y="3597601"/>
            <a:ext cx="2227887" cy="20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8554"/>
              </p:ext>
            </p:extLst>
          </p:nvPr>
        </p:nvGraphicFramePr>
        <p:xfrm>
          <a:off x="3959352" y="3597601"/>
          <a:ext cx="6878465" cy="2075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2331">
                  <a:extLst>
                    <a:ext uri="{9D8B030D-6E8A-4147-A177-3AD203B41FA5}">
                      <a16:colId xmlns:a16="http://schemas.microsoft.com/office/drawing/2014/main" val="145518470"/>
                    </a:ext>
                  </a:extLst>
                </a:gridCol>
                <a:gridCol w="4216134">
                  <a:extLst>
                    <a:ext uri="{9D8B030D-6E8A-4147-A177-3AD203B41FA5}">
                      <a16:colId xmlns:a16="http://schemas.microsoft.com/office/drawing/2014/main" val="2489714105"/>
                    </a:ext>
                  </a:extLst>
                </a:gridCol>
              </a:tblGrid>
              <a:tr h="296569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TIPO DE DATA </a:t>
                      </a:r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BINDINGS</a:t>
                      </a:r>
                    </a:p>
                  </a:txBody>
                  <a:tcPr marL="117096" marR="117096" marT="39032" marB="390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2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17096" marR="117096" marT="39032" marB="39032" anchor="ctr"/>
                </a:tc>
                <a:extLst>
                  <a:ext uri="{0D108BD9-81ED-4DB2-BD59-A6C34878D82A}">
                    <a16:rowId xmlns:a16="http://schemas.microsoft.com/office/drawing/2014/main" val="2868706777"/>
                  </a:ext>
                </a:extLst>
              </a:tr>
              <a:tr h="593139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[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brand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] </a:t>
                      </a:r>
                      <a:r>
                        <a:rPr lang="es-PE" sz="1200" u="none" strike="noStrike" dirty="0" err="1" smtClean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property</a:t>
                      </a:r>
                      <a:r>
                        <a:rPr lang="es-PE" sz="1200" u="none" strike="noStrike" dirty="0" smtClean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Pasa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valor de brand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como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instancia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componente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phone &lt;phone-creation&gt;,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960658203"/>
                  </a:ext>
                </a:extLst>
              </a:tr>
              <a:tr h="593139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(</a:t>
                      </a:r>
                      <a:r>
                        <a:rPr lang="es-PE" sz="1200" dirty="0" err="1">
                          <a:solidFill>
                            <a:srgbClr val="102A6A"/>
                          </a:solidFill>
                          <a:effectLst/>
                        </a:rPr>
                        <a:t>click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)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event</a:t>
                      </a:r>
                      <a:r>
                        <a:rPr lang="es-PE" sz="1200" u="none" strike="noStrike" dirty="0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Ejecuta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click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 un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al que se le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: &lt;button&gt;,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&lt;select&gt;, &lt;phone-creation&gt;, etc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4072129828"/>
                  </a:ext>
                </a:extLst>
              </a:tr>
              <a:tr h="593139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{{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phone.number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}}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8"/>
                        </a:rPr>
                        <a:t>interpolation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noProof="0" dirty="0" smtClean="0">
                          <a:solidFill>
                            <a:srgbClr val="102A6A"/>
                          </a:solidFill>
                          <a:effectLst/>
                        </a:rPr>
                        <a:t>Muestra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número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teléfono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objeto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phone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dentro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element al que se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20014803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14610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069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soporta Data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(Enlace de datos) bidireccional. Sin un framework los desarrolladores tendrían que actualizar manualmente los datos en HTML, gracias a Angular se puede enlazar los datos mostrados en la plantilla usando propiedades del componente y se pueden actualizar propiedades desde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hacia las propiedades.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12531"/>
              </p:ext>
            </p:extLst>
          </p:nvPr>
        </p:nvGraphicFramePr>
        <p:xfrm>
          <a:off x="1335024" y="3597601"/>
          <a:ext cx="9502793" cy="1339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0592">
                  <a:extLst>
                    <a:ext uri="{9D8B030D-6E8A-4147-A177-3AD203B41FA5}">
                      <a16:colId xmlns:a16="http://schemas.microsoft.com/office/drawing/2014/main" val="145518470"/>
                    </a:ext>
                  </a:extLst>
                </a:gridCol>
                <a:gridCol w="7052201">
                  <a:extLst>
                    <a:ext uri="{9D8B030D-6E8A-4147-A177-3AD203B41FA5}">
                      <a16:colId xmlns:a16="http://schemas.microsoft.com/office/drawing/2014/main" val="2489714105"/>
                    </a:ext>
                  </a:extLst>
                </a:gridCol>
              </a:tblGrid>
              <a:tr h="179694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TIPO DE DATA </a:t>
                      </a:r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BINDINGS</a:t>
                      </a:r>
                    </a:p>
                  </a:txBody>
                  <a:tcPr marL="117096" marR="117096" marT="39032" marB="390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2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17096" marR="117096" marT="39032" marB="39032" anchor="ctr"/>
                </a:tc>
                <a:extLst>
                  <a:ext uri="{0D108BD9-81ED-4DB2-BD59-A6C34878D82A}">
                    <a16:rowId xmlns:a16="http://schemas.microsoft.com/office/drawing/2014/main" val="2868706777"/>
                  </a:ext>
                </a:extLst>
              </a:tr>
              <a:tr h="35939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[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brand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] </a:t>
                      </a:r>
                      <a:r>
                        <a:rPr lang="es-PE" sz="1200" u="none" strike="noStrike" dirty="0" err="1" smtClean="0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property</a:t>
                      </a:r>
                      <a:r>
                        <a:rPr lang="es-PE" sz="1200" u="none" strike="noStrike" dirty="0" smtClean="0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Pasa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valor de brand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como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instancia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componente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phone &lt;phone-creation&gt;,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960658203"/>
                  </a:ext>
                </a:extLst>
              </a:tr>
              <a:tr h="35939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(</a:t>
                      </a:r>
                      <a:r>
                        <a:rPr lang="es-PE" sz="1200" dirty="0" err="1">
                          <a:solidFill>
                            <a:srgbClr val="102A6A"/>
                          </a:solidFill>
                          <a:effectLst/>
                        </a:rPr>
                        <a:t>click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)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event</a:t>
                      </a:r>
                      <a:r>
                        <a:rPr lang="es-PE" sz="1200" u="none" strike="noStrike" dirty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Ejecuta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click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 un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al que se le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: &lt;button&gt;,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&lt;select&gt;, &lt;phone-creation&gt;, etc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4072129828"/>
                  </a:ext>
                </a:extLst>
              </a:tr>
              <a:tr h="35939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{{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phone.number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}}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interpolation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noProof="0" dirty="0" smtClean="0">
                          <a:solidFill>
                            <a:srgbClr val="102A6A"/>
                          </a:solidFill>
                          <a:effectLst/>
                        </a:rPr>
                        <a:t>Muestra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número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teléfono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objeto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phone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dentro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element al que se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20014803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692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04508" y="2340864"/>
            <a:ext cx="2971800" cy="2810327"/>
            <a:chOff x="906220" y="2331720"/>
            <a:chExt cx="2971800" cy="2810327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906220" y="2331720"/>
              <a:ext cx="2971800" cy="2157984"/>
            </a:xfrm>
            <a:prstGeom prst="wedgeRoundRectCallout">
              <a:avLst>
                <a:gd name="adj1" fmla="val -8218"/>
                <a:gd name="adj2" fmla="val 61016"/>
                <a:gd name="adj3" fmla="val 16667"/>
              </a:avLst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06220" y="4803493"/>
              <a:ext cx="2971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70C0"/>
                  </a:solidFill>
                </a:rPr>
                <a:t>Property Binding</a:t>
              </a:r>
              <a:endParaRPr lang="es-PE" sz="1600" b="1" dirty="0">
                <a:solidFill>
                  <a:srgbClr val="0070C0"/>
                </a:solidFill>
              </a:endParaRPr>
            </a:p>
          </p:txBody>
        </p:sp>
        <p:pic>
          <p:nvPicPr>
            <p:cNvPr id="1026" name="Picture 2" descr="Data Bind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361" y="2603516"/>
              <a:ext cx="1752143" cy="163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610099" y="2340864"/>
            <a:ext cx="2971800" cy="2881030"/>
            <a:chOff x="4316170" y="2331720"/>
            <a:chExt cx="2971800" cy="2881030"/>
          </a:xfrm>
        </p:grpSpPr>
        <p:sp>
          <p:nvSpPr>
            <p:cNvPr id="12" name="Rectangle 11"/>
            <p:cNvSpPr/>
            <p:nvPr/>
          </p:nvSpPr>
          <p:spPr>
            <a:xfrm>
              <a:off x="4316170" y="4874196"/>
              <a:ext cx="2971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Two-Way Binding</a:t>
              </a:r>
              <a:endParaRPr lang="es-PE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4316170" y="2331720"/>
              <a:ext cx="2971800" cy="2157984"/>
            </a:xfrm>
            <a:prstGeom prst="wedgeRoundRectCallout">
              <a:avLst>
                <a:gd name="adj1" fmla="val -8355"/>
                <a:gd name="adj2" fmla="val 61440"/>
                <a:gd name="adj3" fmla="val 16667"/>
              </a:avLst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8" name="Picture 4" descr="Data Bindi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273" y="2608149"/>
              <a:ext cx="2661370" cy="1628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8021465" y="2331720"/>
            <a:ext cx="2971800" cy="2810327"/>
            <a:chOff x="7726120" y="2331720"/>
            <a:chExt cx="2971800" cy="2810327"/>
          </a:xfrm>
        </p:grpSpPr>
        <p:sp>
          <p:nvSpPr>
            <p:cNvPr id="13" name="Rectangle 12"/>
            <p:cNvSpPr/>
            <p:nvPr/>
          </p:nvSpPr>
          <p:spPr>
            <a:xfrm>
              <a:off x="7726120" y="4803493"/>
              <a:ext cx="2971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Parent-Child Binding</a:t>
              </a:r>
              <a:endParaRPr lang="es-PE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Rounded Rectangular Callout 15"/>
            <p:cNvSpPr/>
            <p:nvPr/>
          </p:nvSpPr>
          <p:spPr>
            <a:xfrm>
              <a:off x="7726120" y="2331720"/>
              <a:ext cx="2971800" cy="2157984"/>
            </a:xfrm>
            <a:prstGeom prst="wedgeRoundRectCallout">
              <a:avLst>
                <a:gd name="adj1" fmla="val -8355"/>
                <a:gd name="adj2" fmla="val 63088"/>
                <a:gd name="adj3" fmla="val 16667"/>
              </a:avLst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30" name="Picture 6" descr="Parent/Child bindi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257" y="2839210"/>
              <a:ext cx="2469523" cy="1179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20976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879" y="1710904"/>
            <a:ext cx="6888239" cy="46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432559" y="1750922"/>
            <a:ext cx="9674352" cy="493981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Introducción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Teoría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Historia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Essentials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Escenario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Herramientas de Desarrollo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Preparación del Entorno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Creación del Proyecto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Modules &amp;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Generación de Modules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Components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Syntax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Data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Directives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RouterModule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Services</a:t>
            </a:r>
            <a:endParaRPr lang="es-PE" sz="14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Dependence</a:t>
            </a:r>
            <a:r>
              <a:rPr lang="es-PE" sz="14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Injection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Generación de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Services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HttpModule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Seguridad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Auth0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Guards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Interceptors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378" y="1720602"/>
            <a:ext cx="6877241" cy="45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4. Pipes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1371600" y="2126532"/>
            <a:ext cx="4187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Angular te permiten realizar transformaciones a valores para ser mostrados en la vista. Angular posee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nativos pero también se pueden crear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personalizados utilizando la anotación 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@Pipe(),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es una función que marca una clase para identificarla como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 inicializar sus propiedades.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84" y="2863660"/>
            <a:ext cx="4818889" cy="2305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19538"/>
          <a:stretch/>
        </p:blipFill>
        <p:spPr>
          <a:xfrm>
            <a:off x="6009784" y="2126532"/>
            <a:ext cx="4818889" cy="606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29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5. Directives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827105" y="1612599"/>
            <a:ext cx="10537788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plantillas de Angular son dinámicas, cuando Angular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renderiza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la plantilla se actualiza una parte del documento HTML (DOM). Las directivas son clases marcadas con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</a:t>
            </a: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Directive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72158"/>
              </p:ext>
            </p:extLst>
          </p:nvPr>
        </p:nvGraphicFramePr>
        <p:xfrm>
          <a:off x="2071111" y="2938016"/>
          <a:ext cx="8049768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632">
                  <a:extLst>
                    <a:ext uri="{9D8B030D-6E8A-4147-A177-3AD203B41FA5}">
                      <a16:colId xmlns:a16="http://schemas.microsoft.com/office/drawing/2014/main" val="3142153892"/>
                    </a:ext>
                  </a:extLst>
                </a:gridCol>
                <a:gridCol w="6803136">
                  <a:extLst>
                    <a:ext uri="{9D8B030D-6E8A-4147-A177-3AD203B41FA5}">
                      <a16:colId xmlns:a16="http://schemas.microsoft.com/office/drawing/2014/main" val="2973843443"/>
                    </a:ext>
                  </a:extLst>
                </a:gridCol>
              </a:tblGrid>
              <a:tr h="250329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</a:p>
                  </a:txBody>
                  <a:tcPr marL="182880" marR="18288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DETAILS</a:t>
                      </a:r>
                    </a:p>
                  </a:txBody>
                  <a:tcPr marL="182880" marR="182880" marT="60960" marB="60960" anchor="ctr"/>
                </a:tc>
                <a:extLst>
                  <a:ext uri="{0D108BD9-81ED-4DB2-BD59-A6C34878D82A}">
                    <a16:rowId xmlns:a16="http://schemas.microsoft.com/office/drawing/2014/main" val="465679632"/>
                  </a:ext>
                </a:extLst>
              </a:tr>
              <a:tr h="35046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b="1" u="none" strike="noStrike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*ngFor</a:t>
                      </a:r>
                      <a:endParaRPr lang="es-PE" sz="1200" b="1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iterative que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permite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replicar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secciones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html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utilizando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lista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Ejm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. &lt;li&gt;, &lt;div&gt;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3423816701"/>
                  </a:ext>
                </a:extLst>
              </a:tr>
              <a:tr h="35046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b="1" u="none" strike="noStrike" dirty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*</a:t>
                      </a:r>
                      <a:r>
                        <a:rPr lang="es-PE" sz="1200" b="1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ngIf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condicional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que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renderiza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sección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dependiendo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 la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condición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especificada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184047158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695613" y="2524851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Directivas estructurales</a:t>
            </a:r>
            <a:endParaRPr lang="es-PE" dirty="0"/>
          </a:p>
        </p:txBody>
      </p:sp>
      <p:sp>
        <p:nvSpPr>
          <p:cNvPr id="11" name="Rectangle 10"/>
          <p:cNvSpPr/>
          <p:nvPr/>
        </p:nvSpPr>
        <p:spPr>
          <a:xfrm>
            <a:off x="4706320" y="4227684"/>
            <a:ext cx="2779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Directivas de Atributos</a:t>
            </a:r>
            <a:endParaRPr lang="es-PE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18611"/>
              </p:ext>
            </p:extLst>
          </p:nvPr>
        </p:nvGraphicFramePr>
        <p:xfrm>
          <a:off x="2071111" y="4596463"/>
          <a:ext cx="8049768" cy="15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632">
                  <a:extLst>
                    <a:ext uri="{9D8B030D-6E8A-4147-A177-3AD203B41FA5}">
                      <a16:colId xmlns:a16="http://schemas.microsoft.com/office/drawing/2014/main" val="3142153892"/>
                    </a:ext>
                  </a:extLst>
                </a:gridCol>
                <a:gridCol w="6803136">
                  <a:extLst>
                    <a:ext uri="{9D8B030D-6E8A-4147-A177-3AD203B41FA5}">
                      <a16:colId xmlns:a16="http://schemas.microsoft.com/office/drawing/2014/main" val="2973843443"/>
                    </a:ext>
                  </a:extLst>
                </a:gridCol>
              </a:tblGrid>
              <a:tr h="148991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</a:p>
                  </a:txBody>
                  <a:tcPr marL="182880" marR="18288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DETAILS</a:t>
                      </a:r>
                    </a:p>
                  </a:txBody>
                  <a:tcPr marL="182880" marR="182880" marT="60960" marB="60960" anchor="ctr"/>
                </a:tc>
                <a:extLst>
                  <a:ext uri="{0D108BD9-81ED-4DB2-BD59-A6C34878D82A}">
                    <a16:rowId xmlns:a16="http://schemas.microsoft.com/office/drawing/2014/main" val="46567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 smtClean="0">
                          <a:solidFill>
                            <a:srgbClr val="102A6A"/>
                          </a:solidFill>
                        </a:rPr>
                        <a:t>NgClass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Para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agregar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o remover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clases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CSS al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elemento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3423816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 smtClean="0">
                          <a:solidFill>
                            <a:srgbClr val="102A6A"/>
                          </a:solidFill>
                        </a:rPr>
                        <a:t>NgStyle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Para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agregar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o remover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estilos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HTML al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elemento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rgbClr val="102A6A"/>
                        </a:solidFill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1840471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 smtClean="0">
                          <a:solidFill>
                            <a:srgbClr val="102A6A"/>
                          </a:solidFill>
                        </a:rPr>
                        <a:t>NgModel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Para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especificar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la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propiedad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del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componente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que se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enlaza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al valor de un input.</a:t>
                      </a:r>
                      <a:endParaRPr lang="es-PE" sz="1200" dirty="0" smtClean="0">
                        <a:solidFill>
                          <a:srgbClr val="102A6A"/>
                        </a:solidFill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206677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47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5</a:t>
            </a:r>
            <a:r>
              <a:rPr lang="es-PE" sz="6600" b="1" dirty="0" smtClean="0">
                <a:solidFill>
                  <a:schemeClr val="bg1"/>
                </a:solidFill>
              </a:rPr>
              <a:t>. ROUTING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RouterModule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agregar rutas a nuestra aplicación se utiliza el módulo de Angular llamado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RouterModule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cuyos métodos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forRoot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 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forChild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 se encargan de registrar las rutas ya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sea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referenciando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directamente a un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componente o haciendo uso de módulos mediante el uso de la función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loadChildren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001" y="2888492"/>
            <a:ext cx="7715989" cy="34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6</a:t>
            </a:r>
            <a:r>
              <a:rPr lang="es-PE" sz="6600" b="1" dirty="0" smtClean="0">
                <a:solidFill>
                  <a:schemeClr val="bg1"/>
                </a:solidFill>
              </a:rPr>
              <a:t>. SERVICES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concepto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amplio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abarcar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un valor,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función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un feature que la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necesite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clase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con 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propósito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bien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definido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que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debe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hacer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específico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manera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correcta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https://angular.io/guide/architecture-services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05" y="3058870"/>
            <a:ext cx="4438650" cy="1962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704757" y="3058870"/>
            <a:ext cx="5660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distingue un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Componente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un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con el fin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incrementar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modularidad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reusabilidad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través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la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separación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la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funcionalidad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relacionada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con la vista que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realiza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componente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otro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tipo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proceso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se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pueden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diseñar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components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forma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más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eficiente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6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Dependence Injection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posee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un motor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inyección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dependencias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se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utiliza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través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todo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framework para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proveer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components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necesitan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registran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apartado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providers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cada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módulo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se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utilizar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través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toda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https://angular.io/guide/architecture-services</a:t>
            </a:r>
          </a:p>
        </p:txBody>
      </p:sp>
      <p:pic>
        <p:nvPicPr>
          <p:cNvPr id="3074" name="Picture 2" descr="Serv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63" y="357433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rv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98" y="3429000"/>
            <a:ext cx="45624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Generación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Services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 puede agregar rutas navegación al módulo principal usando el cliente de Angular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6165" y="2472198"/>
            <a:ext cx="389965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generate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service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phones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34" y="3201139"/>
            <a:ext cx="4834801" cy="3181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7797"/>
          <a:stretch/>
        </p:blipFill>
        <p:spPr>
          <a:xfrm>
            <a:off x="1047367" y="3201138"/>
            <a:ext cx="4893178" cy="31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HttpModule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consumir servicios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Api se puede hacer uso del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NgModule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llamado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HttpModule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que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poee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todas las implementaciones necesarias para hacer llamadas http a servicios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backend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6165" y="2472198"/>
            <a:ext cx="389965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generate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service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phones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34" y="3201139"/>
            <a:ext cx="4834801" cy="3181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7797"/>
          <a:stretch/>
        </p:blipFill>
        <p:spPr>
          <a:xfrm>
            <a:off x="1047367" y="3201138"/>
            <a:ext cx="4893178" cy="31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47802" y="1977794"/>
            <a:ext cx="5001386" cy="956900"/>
            <a:chOff x="3040006" y="2174151"/>
            <a:chExt cx="5001386" cy="956900"/>
          </a:xfrm>
        </p:grpSpPr>
        <p:sp>
          <p:nvSpPr>
            <p:cNvPr id="8" name="Rectangle 7"/>
            <p:cNvSpPr/>
            <p:nvPr/>
          </p:nvSpPr>
          <p:spPr>
            <a:xfrm>
              <a:off x="4274463" y="2294429"/>
              <a:ext cx="3766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753DB8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://visualstudio.microsoft.com/downloads/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0006" y="2174151"/>
              <a:ext cx="1157689" cy="956900"/>
              <a:chOff x="3040006" y="2421775"/>
              <a:chExt cx="1157689" cy="956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16293" r="18162" b="21440"/>
              <a:stretch/>
            </p:blipFill>
            <p:spPr>
              <a:xfrm>
                <a:off x="3155840" y="2421775"/>
                <a:ext cx="933218" cy="6707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040006" y="3070898"/>
                <a:ext cx="1157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753DB8"/>
                    </a:solidFill>
                  </a:rPr>
                  <a:t>Visual Studio</a:t>
                </a:r>
                <a:endParaRPr lang="es-PE" sz="1400" b="1" dirty="0">
                  <a:solidFill>
                    <a:srgbClr val="753DB8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147802" y="4288129"/>
            <a:ext cx="3987469" cy="933188"/>
            <a:chOff x="3088465" y="3015636"/>
            <a:chExt cx="3987469" cy="933188"/>
          </a:xfrm>
        </p:grpSpPr>
        <p:grpSp>
          <p:nvGrpSpPr>
            <p:cNvPr id="21" name="Group 20"/>
            <p:cNvGrpSpPr/>
            <p:nvPr/>
          </p:nvGrpSpPr>
          <p:grpSpPr>
            <a:xfrm>
              <a:off x="3088465" y="3108210"/>
              <a:ext cx="3987469" cy="840614"/>
              <a:chOff x="3114891" y="3787526"/>
              <a:chExt cx="3987469" cy="840614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376742" y="3787526"/>
                <a:ext cx="27256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73AA63"/>
                    </a:solidFill>
                  </a:rPr>
                  <a:t>Link de Descarga:</a:t>
                </a:r>
              </a:p>
              <a:p>
                <a:r>
                  <a:rPr lang="es-PE" sz="1400" b="1" u="sng" dirty="0">
                    <a:solidFill>
                      <a:srgbClr val="0070C0"/>
                    </a:solidFill>
                  </a:rPr>
                  <a:t>https://nodejs.org/en/download/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114891" y="4320363"/>
                <a:ext cx="11286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E" sz="1400" b="1" dirty="0" err="1" smtClean="0">
                    <a:solidFill>
                      <a:srgbClr val="73AA63"/>
                    </a:solidFill>
                  </a:rPr>
                  <a:t>NodeJS</a:t>
                </a:r>
                <a:endParaRPr lang="es-PE" sz="1400" b="1" dirty="0">
                  <a:solidFill>
                    <a:srgbClr val="73AA63"/>
                  </a:solidFill>
                </a:endParaRPr>
              </a:p>
            </p:txBody>
          </p:sp>
        </p:grpSp>
        <p:pic>
          <p:nvPicPr>
            <p:cNvPr id="1026" name="Picture 2" descr="Node.js - Wikipedia, la enciclopedia libre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951" y="3015636"/>
              <a:ext cx="1097153" cy="670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147802" y="5375502"/>
            <a:ext cx="2940995" cy="1022259"/>
            <a:chOff x="3162324" y="4085740"/>
            <a:chExt cx="2940995" cy="1022259"/>
          </a:xfrm>
        </p:grpSpPr>
        <p:grpSp>
          <p:nvGrpSpPr>
            <p:cNvPr id="26" name="Group 25"/>
            <p:cNvGrpSpPr/>
            <p:nvPr/>
          </p:nvGrpSpPr>
          <p:grpSpPr>
            <a:xfrm>
              <a:off x="3162324" y="4235950"/>
              <a:ext cx="2940995" cy="872049"/>
              <a:chOff x="4716861" y="4198599"/>
              <a:chExt cx="2940995" cy="87204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915391" y="4198599"/>
                <a:ext cx="17424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C3002F"/>
                    </a:solidFill>
                  </a:rPr>
                  <a:t>Link de Descarga:</a:t>
                </a:r>
              </a:p>
              <a:p>
                <a:r>
                  <a:rPr lang="es-PE" sz="1400" b="1" u="sng" dirty="0">
                    <a:solidFill>
                      <a:srgbClr val="0070C0"/>
                    </a:solidFill>
                  </a:rPr>
                  <a:t>https://angular.io/cli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716861" y="4762871"/>
                <a:ext cx="112863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E" sz="1400" b="1" dirty="0" smtClean="0">
                    <a:solidFill>
                      <a:srgbClr val="C3002F"/>
                    </a:solidFill>
                  </a:rPr>
                  <a:t>Angular </a:t>
                </a:r>
                <a:r>
                  <a:rPr lang="es-PE" sz="1400" b="1" dirty="0" err="1" smtClean="0">
                    <a:solidFill>
                      <a:srgbClr val="C3002F"/>
                    </a:solidFill>
                  </a:rPr>
                  <a:t>Cli</a:t>
                </a:r>
                <a:endParaRPr lang="es-PE" sz="1400" b="1" dirty="0">
                  <a:solidFill>
                    <a:srgbClr val="C3002F"/>
                  </a:solidFill>
                </a:endParaRPr>
              </a:p>
            </p:txBody>
          </p:sp>
        </p:grpSp>
        <p:pic>
          <p:nvPicPr>
            <p:cNvPr id="1028" name="Picture 4" descr="Community Request: Design a logo for the Angular CLI · Issue #6791 · angular /angular-cli · GitHub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550" y="4085740"/>
              <a:ext cx="804185" cy="73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939410" y="3110387"/>
            <a:ext cx="4772543" cy="1000655"/>
            <a:chOff x="2939410" y="3021412"/>
            <a:chExt cx="4772543" cy="1000655"/>
          </a:xfrm>
        </p:grpSpPr>
        <p:grpSp>
          <p:nvGrpSpPr>
            <p:cNvPr id="22" name="Group 21"/>
            <p:cNvGrpSpPr/>
            <p:nvPr/>
          </p:nvGrpSpPr>
          <p:grpSpPr>
            <a:xfrm>
              <a:off x="2939410" y="3174344"/>
              <a:ext cx="4772543" cy="847723"/>
              <a:chOff x="2831614" y="2294429"/>
              <a:chExt cx="4772543" cy="84772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274463" y="2294429"/>
                <a:ext cx="3329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3B99D5"/>
                    </a:solidFill>
                  </a:rPr>
                  <a:t>Link de Descarga:</a:t>
                </a:r>
              </a:p>
              <a:p>
                <a:r>
                  <a:rPr lang="es-PE" sz="1400" b="1" u="sng" dirty="0">
                    <a:solidFill>
                      <a:srgbClr val="0070C0"/>
                    </a:solidFill>
                  </a:rPr>
                  <a:t>https://</a:t>
                </a:r>
                <a:r>
                  <a:rPr lang="es-PE" sz="1400" b="1" u="sng" dirty="0" smtClean="0">
                    <a:solidFill>
                      <a:srgbClr val="0070C0"/>
                    </a:solidFill>
                  </a:rPr>
                  <a:t>code.visualstudio.com/download/</a:t>
                </a:r>
                <a:endParaRPr lang="es-PE" sz="1400" b="1" u="sng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831614" y="2834375"/>
                <a:ext cx="15744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3B99D5"/>
                    </a:solidFill>
                  </a:rPr>
                  <a:t>Visual Studio </a:t>
                </a:r>
                <a:r>
                  <a:rPr lang="es-PE" sz="1400" b="1" dirty="0" err="1" smtClean="0">
                    <a:solidFill>
                      <a:srgbClr val="3B99D5"/>
                    </a:solidFill>
                  </a:rPr>
                  <a:t>Code</a:t>
                </a:r>
                <a:endParaRPr lang="es-PE" sz="1400" b="1" dirty="0">
                  <a:solidFill>
                    <a:srgbClr val="3B99D5"/>
                  </a:solidFill>
                </a:endParaRPr>
              </a:p>
            </p:txBody>
          </p:sp>
        </p:grpSp>
        <p:pic>
          <p:nvPicPr>
            <p:cNvPr id="1032" name="Picture 8" descr="Visual Studio Code Logo Vector (SVG, PDF, Ai, EPS, CDR) Free Download -  Logowik.com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365" y="3021412"/>
              <a:ext cx="932561" cy="69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7</a:t>
            </a:r>
            <a:r>
              <a:rPr lang="es-PE" sz="6600" b="1" dirty="0" smtClean="0">
                <a:solidFill>
                  <a:schemeClr val="bg1"/>
                </a:solidFill>
              </a:rPr>
              <a:t>. FORMS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El módulo de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Angular se integran perfectamente con los formularios de HTML, haciendo uso del mecanismo de data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el módulo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FormsModule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ReactiveFormsModule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se pueden diseñar formularios y realizar validación de inputs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3804" y="2942788"/>
            <a:ext cx="7644384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ng 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generate component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phones-form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--module=phones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3" y="3602355"/>
            <a:ext cx="72104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8</a:t>
            </a:r>
            <a:r>
              <a:rPr lang="es-PE" sz="6600" b="1" dirty="0" smtClean="0">
                <a:solidFill>
                  <a:schemeClr val="bg1"/>
                </a:solidFill>
              </a:rPr>
              <a:t>. SEGURIDAD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asegurar nuestras Apis también vamos a usar el servicio de autorización y autenticación de terceros. Esta vez vamos a utilizar una aplicación de tipo SPA en nuestro servicio Auth0 para poder autenticarnos en nuestra aplicación Angular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09623" y="3466539"/>
            <a:ext cx="7572752" cy="2520779"/>
            <a:chOff x="2309623" y="3228795"/>
            <a:chExt cx="7572752" cy="2520779"/>
          </a:xfrm>
        </p:grpSpPr>
        <p:grpSp>
          <p:nvGrpSpPr>
            <p:cNvPr id="14" name="Group 13"/>
            <p:cNvGrpSpPr/>
            <p:nvPr/>
          </p:nvGrpSpPr>
          <p:grpSpPr>
            <a:xfrm>
              <a:off x="2309623" y="4604299"/>
              <a:ext cx="7572752" cy="1145275"/>
              <a:chOff x="1506311" y="4169664"/>
              <a:chExt cx="8970258" cy="13566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410199" y="4169664"/>
                <a:ext cx="1371600" cy="1261872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s-PE" sz="2800" b="1" dirty="0" smtClean="0"/>
                  <a:t>API</a:t>
                </a:r>
                <a:endParaRPr lang="es-PE" sz="2800" b="1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672" y="4339376"/>
                <a:ext cx="1078786" cy="70299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43338" y="5058430"/>
                <a:ext cx="1049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>
                    <a:solidFill>
                      <a:schemeClr val="accent1"/>
                    </a:solidFill>
                  </a:rPr>
                  <a:t>Internet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6939" y="4311267"/>
                <a:ext cx="697390" cy="69739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506311" y="5058430"/>
                <a:ext cx="10674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Browser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57" y="4255561"/>
                <a:ext cx="870622" cy="87062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635657" y="5126183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Server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666" y="4381605"/>
                <a:ext cx="744578" cy="744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96502" y="5126183"/>
                <a:ext cx="118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err="1" smtClean="0">
                    <a:solidFill>
                      <a:schemeClr val="accent1"/>
                    </a:solidFill>
                  </a:rPr>
                  <a:t>Database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Left-Right Arrow 25"/>
              <p:cNvSpPr/>
              <p:nvPr/>
            </p:nvSpPr>
            <p:spPr>
              <a:xfrm>
                <a:off x="6847416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Left-Right Arrow 26"/>
              <p:cNvSpPr/>
              <p:nvPr/>
            </p:nvSpPr>
            <p:spPr>
              <a:xfrm>
                <a:off x="8609767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2551989" y="4824532"/>
                <a:ext cx="769160" cy="147365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2542997" y="4511412"/>
                <a:ext cx="778151" cy="148550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573075" y="4824532"/>
                <a:ext cx="747610" cy="152211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Left Arrow 30"/>
              <p:cNvSpPr/>
              <p:nvPr/>
            </p:nvSpPr>
            <p:spPr>
              <a:xfrm>
                <a:off x="4556341" y="4511412"/>
                <a:ext cx="746334" cy="153396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8092" y="3228795"/>
              <a:ext cx="1292352" cy="54292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 rot="16200000">
              <a:off x="5861636" y="3952031"/>
              <a:ext cx="645264" cy="392836"/>
              <a:chOff x="4515800" y="3677718"/>
              <a:chExt cx="645264" cy="392836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4529927" y="3942056"/>
                <a:ext cx="631137" cy="128498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4515800" y="3677718"/>
                <a:ext cx="630060" cy="129498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36" name="Left-Right Arrow 35"/>
            <p:cNvSpPr/>
            <p:nvPr/>
          </p:nvSpPr>
          <p:spPr>
            <a:xfrm rot="20250113" flipV="1">
              <a:off x="3004629" y="4197072"/>
              <a:ext cx="2479087" cy="116258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094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395" y="2677712"/>
            <a:ext cx="3700274" cy="354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3233445" y="2176249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Cuenta</a:t>
            </a:r>
            <a:endParaRPr lang="es-PE" b="1" dirty="0"/>
          </a:p>
        </p:txBody>
      </p:sp>
      <p:sp>
        <p:nvSpPr>
          <p:cNvPr id="41" name="Rectangle 40"/>
          <p:cNvSpPr/>
          <p:nvPr/>
        </p:nvSpPr>
        <p:spPr>
          <a:xfrm>
            <a:off x="7559526" y="2176249"/>
            <a:ext cx="1732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Aplicación</a:t>
            </a:r>
            <a:endParaRPr lang="es-PE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562" y="2677712"/>
            <a:ext cx="3962391" cy="3546694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18974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Auth0</a:t>
            </a:r>
            <a:r>
              <a:rPr lang="en-US" sz="6000" dirty="0" smtClean="0">
                <a:sym typeface="Poppins"/>
              </a:rPr>
              <a:t>: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AuthModule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8419" y="1877752"/>
            <a:ext cx="6995160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 smtClean="0">
                <a:solidFill>
                  <a:srgbClr val="F5F543"/>
                </a:solidFill>
                <a:latin typeface="Consolas" panose="020B0609020204030204" pitchFamily="49" charset="0"/>
              </a:rPr>
              <a:t>npm</a:t>
            </a:r>
            <a:r>
              <a:rPr lang="es-PE" dirty="0" smtClean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 smtClean="0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 smtClean="0">
                <a:solidFill>
                  <a:srgbClr val="E5E5E5"/>
                </a:solidFill>
                <a:latin typeface="Consolas" panose="020B0609020204030204" pitchFamily="49" charset="0"/>
              </a:rPr>
              <a:t> @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auth0/auth0-angular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06" y="2681621"/>
            <a:ext cx="10389585" cy="30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r>
              <a:rPr lang="en-US" sz="6000" dirty="0">
                <a:sym typeface="Poppins"/>
              </a:rPr>
              <a:t>: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Users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Usuario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70" y="2762740"/>
            <a:ext cx="3905772" cy="33766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622" y="3163959"/>
            <a:ext cx="5806160" cy="257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r>
              <a:rPr lang="en-US" sz="6000" dirty="0">
                <a:sym typeface="Poppins"/>
              </a:rPr>
              <a:t>: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Login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30592" y="1798734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Auth0 </a:t>
            </a:r>
            <a:r>
              <a:rPr lang="es-PE" b="1" dirty="0" err="1" smtClean="0"/>
              <a:t>Login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125" y="2304713"/>
            <a:ext cx="7223748" cy="41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r>
              <a:rPr lang="en-US" sz="6000" dirty="0">
                <a:sym typeface="Poppins"/>
              </a:rPr>
              <a:t>: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User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Info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982" y="1700784"/>
            <a:ext cx="8450034" cy="44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Guards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8823" y="1701185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Guards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son mecanismos de seguridad de Angular para asegurar las rutas. A través de la implementación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CanActivate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podemos crear una clase que actúe como Middleware y agregar lógica para validar si una ruta tiene los permisos necesarios para que pueda ser accedida.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29" y="3090756"/>
            <a:ext cx="8202740" cy="32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1. INTRODUCCIÓN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Interceptors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8823" y="1701185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interceptores de Angular son clases de tipo Middleware que permiten realizar modificaciones a los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Requests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Http, cómo por ejemplo agregar o leer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headers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modificar el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body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 entre otros. Los interceptores se agregan a la constante de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 tipo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Array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llamada HTTP_INTERCEPTORS que es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utilizada por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HttpClientModule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para realizar cambios en el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request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antes de llamar a las apis.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53" y="3464850"/>
            <a:ext cx="9511476" cy="27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3114600" y="5125075"/>
            <a:ext cx="59628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LIMA - PERÚ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Calle Monte Rosa 270 Of. 502, Santiago de Surco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contacto@singulartech.ai  / +51 992778439 / +51 999015208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www.singulartech.ai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4" name="Google Shape;214;p1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825" y="614754"/>
            <a:ext cx="2766350" cy="4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3144936" y="2766218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oppins"/>
              <a:buNone/>
            </a:pPr>
            <a:r>
              <a:rPr lang="en-US" sz="6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Teoría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2026306"/>
            <a:ext cx="9674352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una plataforma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desarrollo de Google,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construida en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TypeScript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553" y="6426446"/>
            <a:ext cx="2702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https://angular.io/guide/what-is-angular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63382" y="2999330"/>
            <a:ext cx="2842858" cy="2989989"/>
          </a:xfrm>
          <a:prstGeom prst="roundRect">
            <a:avLst>
              <a:gd name="adj" fmla="val 8322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Un framework basado en componentes para crear aplicaciones web escalables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dirty="0">
              <a:solidFill>
                <a:schemeClr val="bg1"/>
              </a:solidFill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674570" y="2999330"/>
            <a:ext cx="2842858" cy="2989989"/>
          </a:xfrm>
          <a:prstGeom prst="roundRect">
            <a:avLst>
              <a:gd name="adj" fmla="val 7661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Una colección de librerías bien integradas que cubren una amplia variedad de funciones, incluido el</a:t>
            </a:r>
          </a:p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  enrutamiento, la gestión de formularios, la comunicación cliente-servidor y 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más.</a:t>
            </a:r>
            <a:endParaRPr lang="es-PE" dirty="0">
              <a:solidFill>
                <a:schemeClr val="bg1"/>
              </a:solidFill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985758" y="2999330"/>
            <a:ext cx="2842858" cy="2989989"/>
          </a:xfrm>
          <a:prstGeom prst="roundRect">
            <a:avLst>
              <a:gd name="adj" fmla="val 7395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Un conjunto de herramientas de desarrollo para 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ayudar </a:t>
            </a:r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a desarrollar, compilar, probar y actualizar 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el</a:t>
            </a:r>
            <a:endParaRPr lang="es-PE" dirty="0">
              <a:solidFill>
                <a:schemeClr val="bg1"/>
              </a:solidFill>
              <a:latin typeface="Poppins Light"/>
              <a:ea typeface="Poppins Light"/>
              <a:cs typeface="Poppins Light"/>
            </a:endParaRPr>
          </a:p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  código.</a:t>
            </a:r>
          </a:p>
        </p:txBody>
      </p:sp>
    </p:spTree>
    <p:extLst>
      <p:ext uri="{BB962C8B-B14F-4D97-AF65-F5344CB8AC3E}">
        <p14:creationId xmlns:p14="http://schemas.microsoft.com/office/powerpoint/2010/main" val="13909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Historia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1672586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una plataforma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desarrollo de Google, que fue lanzada en 2010 de la mano de uno de sus colaboradores llamado </a:t>
            </a:r>
            <a:r>
              <a:rPr lang="es-PE" sz="1600" b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Miško</a:t>
            </a:r>
            <a:r>
              <a:rPr lang="es-PE" sz="1600" b="1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Hevery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quien trabajaba en un proyecto alternativo para construir aplicaciones web de manera más fácil: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553" y="6426446"/>
            <a:ext cx="5183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https://medium.com/the-startup-lab-blog/the-history-of-angular-3e36f7e828c7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46262" y="3030187"/>
            <a:ext cx="2304288" cy="3054321"/>
            <a:chOff x="1363382" y="3384258"/>
            <a:chExt cx="2304288" cy="3054321"/>
          </a:xfrm>
        </p:grpSpPr>
        <p:sp>
          <p:nvSpPr>
            <p:cNvPr id="4" name="Chevron 3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Birth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Of Angular</a:t>
              </a:r>
            </a:p>
            <a:p>
              <a:pPr algn="ctr"/>
              <a:r>
                <a:rPr lang="es-PE" sz="1400" dirty="0" err="1" smtClean="0">
                  <a:solidFill>
                    <a:schemeClr val="bg1"/>
                  </a:solidFill>
                </a:rPr>
                <a:t>AngularJS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2010</a:t>
              </a:r>
              <a:endParaRPr lang="es-PE" sz="1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3382" y="5053584"/>
              <a:ext cx="20503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 smtClean="0"/>
                <a:t>Angular nació como framework de Javascript para aplicaciones web y estaba enteramente escrito en ese lenguaje </a:t>
              </a:r>
              <a:r>
                <a:rPr lang="es-PE" sz="1200" dirty="0"/>
                <a:t>por lo que se </a:t>
              </a:r>
              <a:r>
                <a:rPr lang="es-PE" sz="1200" dirty="0" smtClean="0"/>
                <a:t>denominó</a:t>
              </a:r>
            </a:p>
            <a:p>
              <a:pPr algn="ctr"/>
              <a:r>
                <a:rPr lang="es-PE" sz="1200" b="1" dirty="0" err="1" smtClean="0"/>
                <a:t>AngularJS</a:t>
              </a:r>
              <a:r>
                <a:rPr lang="es-PE" sz="1200" dirty="0" smtClean="0"/>
                <a:t> </a:t>
              </a:r>
              <a:endParaRPr lang="es-PE" sz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50550" y="3030187"/>
            <a:ext cx="2304288" cy="3054321"/>
            <a:chOff x="1363382" y="3384258"/>
            <a:chExt cx="2304288" cy="3054321"/>
          </a:xfrm>
        </p:grpSpPr>
        <p:sp>
          <p:nvSpPr>
            <p:cNvPr id="17" name="Chevron 16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The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Great </a:t>
              </a:r>
              <a:r>
                <a:rPr lang="es-PE" sz="1400" b="1" dirty="0" err="1" smtClean="0">
                  <a:solidFill>
                    <a:schemeClr val="bg1"/>
                  </a:solidFill>
                </a:rPr>
                <a:t>Rewrite</a:t>
              </a:r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dirty="0" smtClean="0">
                  <a:solidFill>
                    <a:schemeClr val="bg1"/>
                  </a:solidFill>
                </a:rPr>
                <a:t>Angular 2.0 Beta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2014 - 2015</a:t>
              </a:r>
              <a:endParaRPr lang="es-PE" sz="1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3382" y="5053584"/>
              <a:ext cx="20503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 err="1" smtClean="0"/>
                <a:t>AngularJS</a:t>
              </a:r>
              <a:r>
                <a:rPr lang="es-PE" sz="1200" b="1" dirty="0" smtClean="0"/>
                <a:t> </a:t>
              </a:r>
              <a:r>
                <a:rPr lang="es-PE" sz="1200" dirty="0" smtClean="0"/>
                <a:t>fue reescrito </a:t>
              </a:r>
              <a:r>
                <a:rPr lang="es-PE" sz="1200" dirty="0"/>
                <a:t>totalmente </a:t>
              </a:r>
              <a:r>
                <a:rPr lang="es-PE" sz="1200" dirty="0" smtClean="0"/>
                <a:t>en </a:t>
              </a:r>
              <a:r>
                <a:rPr lang="es-PE" sz="1200" dirty="0" err="1" smtClean="0"/>
                <a:t>Typescript</a:t>
              </a:r>
              <a:r>
                <a:rPr lang="es-PE" sz="1200" dirty="0" smtClean="0"/>
                <a:t> ya que se había vuelto popular y surgían cada vez más necesidades para aplicaciones web y móviles, así nació </a:t>
              </a:r>
              <a:r>
                <a:rPr lang="es-PE" sz="1200" b="1" dirty="0" smtClean="0"/>
                <a:t>Angular2.0</a:t>
              </a:r>
              <a:endParaRPr lang="es-PE" sz="1200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93446" y="3030187"/>
            <a:ext cx="2304288" cy="3238986"/>
            <a:chOff x="1363382" y="3384258"/>
            <a:chExt cx="2304288" cy="3238986"/>
          </a:xfrm>
        </p:grpSpPr>
        <p:sp>
          <p:nvSpPr>
            <p:cNvPr id="22" name="Chevron 21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The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</a:t>
              </a:r>
              <a:r>
                <a:rPr lang="es-PE" sz="1400" b="1" dirty="0" err="1" smtClean="0">
                  <a:solidFill>
                    <a:schemeClr val="bg1"/>
                  </a:solidFill>
                </a:rPr>
                <a:t>Panic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</a:t>
              </a:r>
              <a:r>
                <a:rPr lang="es-PE" sz="1400" b="1" dirty="0" err="1" smtClean="0">
                  <a:solidFill>
                    <a:schemeClr val="bg1"/>
                  </a:solidFill>
                </a:rPr>
                <a:t>Period</a:t>
              </a:r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dirty="0" smtClean="0">
                  <a:solidFill>
                    <a:schemeClr val="bg1"/>
                  </a:solidFill>
                </a:rPr>
                <a:t>Angular 2.0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2016</a:t>
              </a:r>
              <a:endParaRPr lang="es-PE" sz="16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63382" y="5053584"/>
              <a:ext cx="20503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/>
                <a:t>Con </a:t>
              </a:r>
              <a:r>
                <a:rPr lang="es-PE" sz="1200" dirty="0" smtClean="0"/>
                <a:t>la reescritura de Angular llegaron una serie de problemas de portabilidad de app escritas en el framework original ya que no se tenía un plan de migración desde esa versión a la nueva.</a:t>
              </a:r>
              <a:endParaRPr lang="es-PE" sz="1200" b="1" dirty="0"/>
            </a:p>
            <a:p>
              <a:pPr algn="ctr"/>
              <a:endParaRPr lang="es-PE" sz="1200" b="1" dirty="0" smtClean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97734" y="3030187"/>
            <a:ext cx="2304288" cy="3054321"/>
            <a:chOff x="1363382" y="3384258"/>
            <a:chExt cx="2304288" cy="3054321"/>
          </a:xfrm>
        </p:grpSpPr>
        <p:sp>
          <p:nvSpPr>
            <p:cNvPr id="28" name="Chevron 27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Emerging</a:t>
              </a:r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dirty="0" smtClean="0">
                  <a:solidFill>
                    <a:schemeClr val="bg1"/>
                  </a:solidFill>
                </a:rPr>
                <a:t>Angular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2017 - Hoy</a:t>
              </a:r>
              <a:endParaRPr lang="es-PE" sz="16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63382" y="5053584"/>
              <a:ext cx="20503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/>
                <a:t>Con la rápida evolución de las aplicaciones web y móviles, Angular </a:t>
              </a:r>
              <a:r>
                <a:rPr lang="es-PE" sz="1200" dirty="0" smtClean="0"/>
                <a:t>empezó a lanzar </a:t>
              </a:r>
              <a:r>
                <a:rPr lang="es-PE" sz="1200" dirty="0" err="1" smtClean="0"/>
                <a:t>Releases</a:t>
              </a:r>
              <a:r>
                <a:rPr lang="es-PE" sz="1200" dirty="0" smtClean="0"/>
                <a:t> cada vez más estables mientras se creaban más herramientas para el framework en paralelo</a:t>
              </a:r>
              <a:endParaRPr lang="es-PE" sz="12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691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Angular Essentials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1026" name="Picture 2" descr="overview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6" y="2067062"/>
            <a:ext cx="7245476" cy="36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0553" y="6426446"/>
            <a:ext cx="2702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https://angular.io/guide/what-is-angular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8143631" y="1827306"/>
            <a:ext cx="32212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Juntos,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definen un Angular View.</a:t>
            </a:r>
          </a:p>
          <a:p>
            <a:pPr>
              <a:buFont typeface="Arial" panose="020B0604020202020204" pitchFamily="34" charset="0"/>
              <a:buChar char="•"/>
            </a:pP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57188" lvl="1" indent="-285750">
              <a:buFont typeface="Arial" panose="020B0604020202020204" pitchFamily="34" charset="0"/>
              <a:buChar char="•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declarado en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agrega la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metadata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incluyendo una referencia asociada al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71438" lvl="1"/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57188" lvl="1" indent="-285750">
              <a:buFont typeface="Arial" panose="020B0604020202020204" pitchFamily="34" charset="0"/>
              <a:buChar char="•"/>
            </a:pP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Directives</a:t>
            </a:r>
            <a:r>
              <a:rPr lang="es-PE" sz="14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 </a:t>
            </a: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inding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Markup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en la plantilla del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 modifica las vistas basadas en data y lógica.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lvl="1"/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inyección de dependencias provee servicios a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Como por ejemplo el Servicio de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permite definir la navegación entre vistas.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0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sym typeface="Poppins"/>
              </a:rPr>
              <a:t>3. Angular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Essentials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553" y="6426446"/>
            <a:ext cx="2702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https://angular.io/guide/what-is-angular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8452" y="1800433"/>
            <a:ext cx="4139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endParaRPr lang="es-PE" sz="16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885" y="2312097"/>
            <a:ext cx="4160871" cy="38531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22404"/>
          <a:stretch/>
        </p:blipFill>
        <p:spPr>
          <a:xfrm>
            <a:off x="6342887" y="2312097"/>
            <a:ext cx="4139304" cy="38531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6342887" y="1800433"/>
            <a:ext cx="4139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endParaRPr lang="es-PE" sz="16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558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2493</Words>
  <Application>Microsoft Office PowerPoint</Application>
  <PresentationFormat>Widescreen</PresentationFormat>
  <Paragraphs>282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Poppins</vt:lpstr>
      <vt:lpstr>Poppins Light</vt:lpstr>
      <vt:lpstr>Poppins SemiBold</vt:lpstr>
      <vt:lpstr>Office Theme</vt:lpstr>
      <vt:lpstr>PowerPoint Presentation</vt:lpstr>
      <vt:lpstr>Angular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Estanislao Contreras</dc:creator>
  <cp:lastModifiedBy>Nelsson José Aguilar Salvador</cp:lastModifiedBy>
  <cp:revision>356</cp:revision>
  <dcterms:created xsi:type="dcterms:W3CDTF">2021-10-26T17:10:54Z</dcterms:created>
  <dcterms:modified xsi:type="dcterms:W3CDTF">2022-05-02T22:13:43Z</dcterms:modified>
</cp:coreProperties>
</file>